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8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4"/>
  </p:normalViewPr>
  <p:slideViewPr>
    <p:cSldViewPr snapToGrid="0">
      <p:cViewPr varScale="1">
        <p:scale>
          <a:sx n="145" d="100"/>
          <a:sy n="145" d="100"/>
        </p:scale>
        <p:origin x="6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198f30228_4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g8198f30228_4_2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 b="0" i="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主角是一名香港警察。某天他夢到曾經執行過的任務。當時他接到指令，必須封鎖大學校園，阻擋救援民眾送物資給校園內的示威者。一開始，他服從長官的命令，使用武器攻擊違法的敵人。隨著黎明將至，敵人的面目變得清晰。主角開始質疑長官下達的命令，並逐漸認同救援民眾和示威者的理念。最後，他選擇放行民眾，支持示威者。</a:t>
            </a:r>
            <a:endParaRPr/>
          </a:p>
        </p:txBody>
      </p:sp>
      <p:sp>
        <p:nvSpPr>
          <p:cNvPr id="65" name="Google Shape;65;g8198f30228_4_2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198f30228_4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g8198f30228_4_1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 b="0" i="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創作來源是香港理工大學裡爆發的警民衝突以及塔防遊戲。在這場衝突中，有個過程是警察封鎖校園，不讓外界援助校園內的示威者。這跟塔防遊戲的概念有類似的地方，所以用遊戲去帶入主題。因為這個遊戲的玩家大多都是支持香港反送中民眾，反而比較少站在警察的角度思考。因此一開始讓玩家扮演守護防線的警察，讓玩家理解香港警察如何看待救援民眾。當玩家認定敵人都是違法、活該被傷害的物體時，逐漸接露敵人的身分-支持反送中的救援民眾。讓玩家開始思考警察毆打民眾、甚至對民眾開槍是否合情、合理、合法。進而探討警察使用暴力的依據和範圍。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zh-TW"/>
            </a:br>
            <a:endParaRPr/>
          </a:p>
        </p:txBody>
      </p:sp>
      <p:sp>
        <p:nvSpPr>
          <p:cNvPr id="75" name="Google Shape;75;g8198f30228_4_1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8198f3022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8198f3022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198f30228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198f30228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198f30228_7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198f30228_7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198f30228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198f30228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596859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68115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853405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960891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516517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483449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709769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308345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018356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87188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3936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196050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152799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9562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81631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352316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49512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087174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5090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  <p:sldLayoutId id="2147483901" r:id="rId12"/>
    <p:sldLayoutId id="2147483902" r:id="rId13"/>
    <p:sldLayoutId id="2147483903" r:id="rId14"/>
    <p:sldLayoutId id="2147483904" r:id="rId15"/>
    <p:sldLayoutId id="2147483905" r:id="rId16"/>
    <p:sldLayoutId id="2147483906" r:id="rId17"/>
    <p:sldLayoutId id="2147483907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1262378" y="1050683"/>
            <a:ext cx="6619244" cy="187715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rgbClr val="FFC000"/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XR Project</a:t>
            </a:r>
            <a:r>
              <a:rPr lang="en-US" altLang="zh-TW" dirty="0">
                <a:solidFill>
                  <a:srgbClr val="FFC000"/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 </a:t>
            </a:r>
            <a:r>
              <a:rPr lang="zh-TW" dirty="0">
                <a:solidFill>
                  <a:srgbClr val="FFC000"/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1</a:t>
            </a:r>
            <a:endParaRPr dirty="0">
              <a:solidFill>
                <a:srgbClr val="FFC000"/>
              </a:solidFill>
              <a:latin typeface="Noto Sans CJK TC DemiLight" panose="020B0400000000000000" pitchFamily="34" charset="-128"/>
              <a:ea typeface="Noto Sans CJK TC DemiLight" panose="020B0400000000000000" pitchFamily="34" charset="-128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1262378" y="3261947"/>
            <a:ext cx="6619244" cy="13452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000" dirty="0">
                <a:solidFill>
                  <a:srgbClr val="FFC000"/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group 4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dirty="0">
                <a:solidFill>
                  <a:srgbClr val="FFC000"/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Siege of University</a:t>
            </a:r>
            <a:endParaRPr sz="2000" dirty="0">
              <a:solidFill>
                <a:srgbClr val="FFC000"/>
              </a:solidFill>
              <a:latin typeface="Noto Sans CJK TC DemiLight" panose="020B0400000000000000" pitchFamily="34" charset="-128"/>
              <a:ea typeface="Noto Sans CJK TC DemiLight" panose="020B0400000000000000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/>
          <p:nvPr/>
        </p:nvSpPr>
        <p:spPr>
          <a:xfrm>
            <a:off x="474986" y="805333"/>
            <a:ext cx="4471195" cy="3726691"/>
          </a:xfrm>
          <a:custGeom>
            <a:avLst/>
            <a:gdLst/>
            <a:ahLst/>
            <a:cxnLst/>
            <a:rect l="l" t="t" r="r" b="b"/>
            <a:pathLst>
              <a:path w="4574113" h="3812472" extrusionOk="0">
                <a:moveTo>
                  <a:pt x="2768595" y="2476119"/>
                </a:moveTo>
                <a:cubicBezTo>
                  <a:pt x="2768595" y="2476119"/>
                  <a:pt x="2768595" y="2476119"/>
                  <a:pt x="3374676" y="2476119"/>
                </a:cubicBezTo>
                <a:cubicBezTo>
                  <a:pt x="3384493" y="2476119"/>
                  <a:pt x="3394066" y="2477423"/>
                  <a:pt x="3403209" y="2479909"/>
                </a:cubicBezTo>
                <a:lnTo>
                  <a:pt x="3422833" y="2488137"/>
                </a:lnTo>
                <a:lnTo>
                  <a:pt x="3410840" y="2508879"/>
                </a:lnTo>
                <a:cubicBezTo>
                  <a:pt x="3302401" y="2696426"/>
                  <a:pt x="3163600" y="2936487"/>
                  <a:pt x="2985934" y="3243764"/>
                </a:cubicBezTo>
                <a:cubicBezTo>
                  <a:pt x="2933195" y="3334842"/>
                  <a:pt x="2838263" y="3390890"/>
                  <a:pt x="2732784" y="3390890"/>
                </a:cubicBezTo>
                <a:cubicBezTo>
                  <a:pt x="2732784" y="3390890"/>
                  <a:pt x="2732784" y="3390890"/>
                  <a:pt x="2529297" y="3390890"/>
                </a:cubicBezTo>
                <a:lnTo>
                  <a:pt x="2505559" y="3390890"/>
                </a:lnTo>
                <a:lnTo>
                  <a:pt x="2482907" y="3351884"/>
                </a:lnTo>
                <a:cubicBezTo>
                  <a:pt x="2451367" y="3297569"/>
                  <a:pt x="2414666" y="3234367"/>
                  <a:pt x="2371959" y="3160822"/>
                </a:cubicBezTo>
                <a:cubicBezTo>
                  <a:pt x="2352324" y="3128217"/>
                  <a:pt x="2352324" y="3086483"/>
                  <a:pt x="2371959" y="3053878"/>
                </a:cubicBezTo>
                <a:cubicBezTo>
                  <a:pt x="2371959" y="3053878"/>
                  <a:pt x="2371959" y="3053878"/>
                  <a:pt x="2675654" y="2530895"/>
                </a:cubicBezTo>
                <a:cubicBezTo>
                  <a:pt x="2693981" y="2496986"/>
                  <a:pt x="2730633" y="2476119"/>
                  <a:pt x="2768595" y="2476119"/>
                </a:cubicBezTo>
                <a:close/>
                <a:moveTo>
                  <a:pt x="3909778" y="676847"/>
                </a:moveTo>
                <a:cubicBezTo>
                  <a:pt x="3909778" y="676847"/>
                  <a:pt x="3909778" y="676847"/>
                  <a:pt x="4305516" y="676847"/>
                </a:cubicBezTo>
                <a:cubicBezTo>
                  <a:pt x="4331158" y="676847"/>
                  <a:pt x="4354235" y="690472"/>
                  <a:pt x="4367056" y="712612"/>
                </a:cubicBezTo>
                <a:cubicBezTo>
                  <a:pt x="4367056" y="712612"/>
                  <a:pt x="4367056" y="712612"/>
                  <a:pt x="4564498" y="1054092"/>
                </a:cubicBezTo>
                <a:cubicBezTo>
                  <a:pt x="4577319" y="1075382"/>
                  <a:pt x="4577319" y="1102632"/>
                  <a:pt x="4564498" y="1123921"/>
                </a:cubicBezTo>
                <a:cubicBezTo>
                  <a:pt x="4564498" y="1123921"/>
                  <a:pt x="4564498" y="1123921"/>
                  <a:pt x="4367056" y="1465401"/>
                </a:cubicBezTo>
                <a:cubicBezTo>
                  <a:pt x="4354235" y="1487542"/>
                  <a:pt x="4331158" y="1501167"/>
                  <a:pt x="4305516" y="1501167"/>
                </a:cubicBezTo>
                <a:cubicBezTo>
                  <a:pt x="4305516" y="1501167"/>
                  <a:pt x="4305516" y="1501167"/>
                  <a:pt x="3909778" y="1501167"/>
                </a:cubicBezTo>
                <a:cubicBezTo>
                  <a:pt x="3884990" y="1501167"/>
                  <a:pt x="3861058" y="1487542"/>
                  <a:pt x="3849091" y="1465401"/>
                </a:cubicBezTo>
                <a:cubicBezTo>
                  <a:pt x="3849091" y="1465401"/>
                  <a:pt x="3849091" y="1465401"/>
                  <a:pt x="3650795" y="1123921"/>
                </a:cubicBezTo>
                <a:cubicBezTo>
                  <a:pt x="3637974" y="1102632"/>
                  <a:pt x="3637974" y="1075382"/>
                  <a:pt x="3650795" y="1054092"/>
                </a:cubicBezTo>
                <a:cubicBezTo>
                  <a:pt x="3650795" y="1054092"/>
                  <a:pt x="3650795" y="1054092"/>
                  <a:pt x="3849091" y="712612"/>
                </a:cubicBezTo>
                <a:cubicBezTo>
                  <a:pt x="3861058" y="690472"/>
                  <a:pt x="3884990" y="676847"/>
                  <a:pt x="3909778" y="676847"/>
                </a:cubicBezTo>
                <a:close/>
                <a:moveTo>
                  <a:pt x="1104892" y="0"/>
                </a:moveTo>
                <a:cubicBezTo>
                  <a:pt x="1104892" y="0"/>
                  <a:pt x="1104892" y="0"/>
                  <a:pt x="2732784" y="0"/>
                </a:cubicBezTo>
                <a:cubicBezTo>
                  <a:pt x="2838263" y="0"/>
                  <a:pt x="2933195" y="56047"/>
                  <a:pt x="2985934" y="147125"/>
                </a:cubicBezTo>
                <a:cubicBezTo>
                  <a:pt x="2985934" y="147125"/>
                  <a:pt x="2985934" y="147125"/>
                  <a:pt x="3798122" y="1551823"/>
                </a:cubicBezTo>
                <a:cubicBezTo>
                  <a:pt x="3850862" y="1639397"/>
                  <a:pt x="3850862" y="1751493"/>
                  <a:pt x="3798122" y="1839068"/>
                </a:cubicBezTo>
                <a:cubicBezTo>
                  <a:pt x="3798122" y="1839068"/>
                  <a:pt x="3798122" y="1839068"/>
                  <a:pt x="3496551" y="2360642"/>
                </a:cubicBezTo>
                <a:lnTo>
                  <a:pt x="3471135" y="2404597"/>
                </a:lnTo>
                <a:lnTo>
                  <a:pt x="3472029" y="2404972"/>
                </a:lnTo>
                <a:cubicBezTo>
                  <a:pt x="3490302" y="2415638"/>
                  <a:pt x="3505806" y="2431084"/>
                  <a:pt x="3516881" y="2450209"/>
                </a:cubicBezTo>
                <a:cubicBezTo>
                  <a:pt x="3516881" y="2450209"/>
                  <a:pt x="3516881" y="2450209"/>
                  <a:pt x="3857970" y="3040131"/>
                </a:cubicBezTo>
                <a:cubicBezTo>
                  <a:pt x="3880120" y="3076909"/>
                  <a:pt x="3880120" y="3123985"/>
                  <a:pt x="3857970" y="3160764"/>
                </a:cubicBezTo>
                <a:cubicBezTo>
                  <a:pt x="3857970" y="3160764"/>
                  <a:pt x="3857970" y="3160764"/>
                  <a:pt x="3516881" y="3750684"/>
                </a:cubicBezTo>
                <a:cubicBezTo>
                  <a:pt x="3494732" y="3788933"/>
                  <a:pt x="3454864" y="3812472"/>
                  <a:pt x="3410567" y="3812472"/>
                </a:cubicBezTo>
                <a:cubicBezTo>
                  <a:pt x="3410567" y="3812472"/>
                  <a:pt x="3410567" y="3812472"/>
                  <a:pt x="2726911" y="3812472"/>
                </a:cubicBezTo>
                <a:cubicBezTo>
                  <a:pt x="2684090" y="3812472"/>
                  <a:pt x="2642747" y="3788933"/>
                  <a:pt x="2622074" y="3750684"/>
                </a:cubicBezTo>
                <a:cubicBezTo>
                  <a:pt x="2622074" y="3750684"/>
                  <a:pt x="2622074" y="3750684"/>
                  <a:pt x="2438330" y="3434265"/>
                </a:cubicBezTo>
                <a:lnTo>
                  <a:pt x="2417573" y="3398519"/>
                </a:lnTo>
                <a:lnTo>
                  <a:pt x="2433905" y="3398519"/>
                </a:lnTo>
                <a:lnTo>
                  <a:pt x="2511101" y="3398519"/>
                </a:lnTo>
                <a:lnTo>
                  <a:pt x="2544636" y="3456269"/>
                </a:lnTo>
                <a:cubicBezTo>
                  <a:pt x="2672757" y="3676902"/>
                  <a:pt x="2672757" y="3676902"/>
                  <a:pt x="2672757" y="3676902"/>
                </a:cubicBezTo>
                <a:cubicBezTo>
                  <a:pt x="2691084" y="3710811"/>
                  <a:pt x="2727737" y="3731679"/>
                  <a:pt x="2765699" y="3731679"/>
                </a:cubicBezTo>
                <a:cubicBezTo>
                  <a:pt x="3371780" y="3731679"/>
                  <a:pt x="3371780" y="3731679"/>
                  <a:pt x="3371780" y="3731679"/>
                </a:cubicBezTo>
                <a:cubicBezTo>
                  <a:pt x="3411050" y="3731679"/>
                  <a:pt x="3446394" y="3710811"/>
                  <a:pt x="3466029" y="3676902"/>
                </a:cubicBezTo>
                <a:cubicBezTo>
                  <a:pt x="3768415" y="3153920"/>
                  <a:pt x="3768415" y="3153920"/>
                  <a:pt x="3768415" y="3153920"/>
                </a:cubicBezTo>
                <a:cubicBezTo>
                  <a:pt x="3788051" y="3121314"/>
                  <a:pt x="3788051" y="3079580"/>
                  <a:pt x="3768415" y="3046975"/>
                </a:cubicBezTo>
                <a:cubicBezTo>
                  <a:pt x="3466029" y="2523992"/>
                  <a:pt x="3466029" y="2523992"/>
                  <a:pt x="3466029" y="2523992"/>
                </a:cubicBezTo>
                <a:cubicBezTo>
                  <a:pt x="3456211" y="2507037"/>
                  <a:pt x="3442467" y="2493343"/>
                  <a:pt x="3426268" y="2483888"/>
                </a:cubicBezTo>
                <a:lnTo>
                  <a:pt x="3421667" y="2481960"/>
                </a:lnTo>
                <a:lnTo>
                  <a:pt x="3446331" y="2439303"/>
                </a:lnTo>
                <a:lnTo>
                  <a:pt x="3464674" y="2407578"/>
                </a:lnTo>
                <a:lnTo>
                  <a:pt x="3445649" y="2399601"/>
                </a:lnTo>
                <a:cubicBezTo>
                  <a:pt x="3435335" y="2396796"/>
                  <a:pt x="3424538" y="2395325"/>
                  <a:pt x="3413464" y="2395325"/>
                </a:cubicBezTo>
                <a:cubicBezTo>
                  <a:pt x="2729808" y="2395325"/>
                  <a:pt x="2729808" y="2395325"/>
                  <a:pt x="2729808" y="2395325"/>
                </a:cubicBezTo>
                <a:cubicBezTo>
                  <a:pt x="2686987" y="2395325"/>
                  <a:pt x="2645644" y="2418863"/>
                  <a:pt x="2624971" y="2457112"/>
                </a:cubicBezTo>
                <a:cubicBezTo>
                  <a:pt x="2282405" y="3047034"/>
                  <a:pt x="2282405" y="3047034"/>
                  <a:pt x="2282405" y="3047034"/>
                </a:cubicBezTo>
                <a:cubicBezTo>
                  <a:pt x="2260256" y="3083811"/>
                  <a:pt x="2260256" y="3130887"/>
                  <a:pt x="2282405" y="3167666"/>
                </a:cubicBezTo>
                <a:cubicBezTo>
                  <a:pt x="2325225" y="3241406"/>
                  <a:pt x="2362693" y="3305929"/>
                  <a:pt x="2395478" y="3362386"/>
                </a:cubicBezTo>
                <a:lnTo>
                  <a:pt x="2412031" y="3390890"/>
                </a:lnTo>
                <a:lnTo>
                  <a:pt x="2335350" y="3390890"/>
                </a:lnTo>
                <a:cubicBezTo>
                  <a:pt x="2096889" y="3390890"/>
                  <a:pt x="1715352" y="3390890"/>
                  <a:pt x="1104892" y="3390890"/>
                </a:cubicBezTo>
                <a:cubicBezTo>
                  <a:pt x="1002929" y="3390890"/>
                  <a:pt x="904482" y="3334842"/>
                  <a:pt x="855258" y="3243764"/>
                </a:cubicBezTo>
                <a:cubicBezTo>
                  <a:pt x="855258" y="3243764"/>
                  <a:pt x="855258" y="3243764"/>
                  <a:pt x="39555" y="1839068"/>
                </a:cubicBezTo>
                <a:cubicBezTo>
                  <a:pt x="-13185" y="1751493"/>
                  <a:pt x="-13185" y="1639397"/>
                  <a:pt x="39555" y="1551823"/>
                </a:cubicBezTo>
                <a:cubicBezTo>
                  <a:pt x="39555" y="1551823"/>
                  <a:pt x="39555" y="1551823"/>
                  <a:pt x="855258" y="147125"/>
                </a:cubicBezTo>
                <a:cubicBezTo>
                  <a:pt x="904482" y="56047"/>
                  <a:pt x="1002929" y="0"/>
                  <a:pt x="110489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965468" y="948771"/>
            <a:ext cx="2776199" cy="6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3200"/>
              <a:buFont typeface="Calibri"/>
              <a:buNone/>
            </a:pPr>
            <a:r>
              <a:rPr lang="zh-TW" sz="28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  <a:cs typeface="Microsoft JhengHei"/>
                <a:sym typeface="Microsoft JhengHei"/>
              </a:rPr>
              <a:t>故事情節</a:t>
            </a:r>
            <a:endParaRPr sz="2800" dirty="0">
              <a:solidFill>
                <a:srgbClr val="FFC000"/>
              </a:solidFill>
              <a:latin typeface="Noto Sans CJK TC" panose="020B0500000000000000" pitchFamily="34" charset="-128"/>
              <a:ea typeface="Noto Sans CJK TC" panose="020B0500000000000000" pitchFamily="34" charset="-128"/>
              <a:cs typeface="Microsoft JhengHei"/>
              <a:sym typeface="Microsoft JhengHei"/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965469" y="1778678"/>
            <a:ext cx="2776200" cy="214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500"/>
              <a:buNone/>
            </a:pPr>
            <a:r>
              <a:rPr lang="zh-TW" sz="16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  <a:cs typeface="Microsoft JhengHei"/>
                <a:sym typeface="Microsoft JhengHei"/>
              </a:rPr>
              <a:t>主角是一名警察，負責阻礙校園示威者的援助行動。隨著良心的發現，最後選擇支持示威者和救援民眾</a:t>
            </a:r>
            <a:r>
              <a:rPr lang="zh-TW" altLang="en-US" sz="16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  <a:cs typeface="Microsoft JhengHei"/>
                <a:sym typeface="Microsoft JhengHei"/>
              </a:rPr>
              <a:t>。</a:t>
            </a:r>
            <a:endParaRPr sz="1600" dirty="0">
              <a:solidFill>
                <a:srgbClr val="FFC000"/>
              </a:solidFill>
              <a:latin typeface="Noto Sans CJK TC" panose="020B0500000000000000" pitchFamily="34" charset="-128"/>
              <a:ea typeface="Noto Sans CJK TC" panose="020B0500000000000000" pitchFamily="34" charset="-128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8" name="Google Shape;78;p16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" y="8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/>
          <p:nvPr/>
        </p:nvSpPr>
        <p:spPr>
          <a:xfrm>
            <a:off x="474986" y="805333"/>
            <a:ext cx="4471195" cy="3726691"/>
          </a:xfrm>
          <a:custGeom>
            <a:avLst/>
            <a:gdLst/>
            <a:ahLst/>
            <a:cxnLst/>
            <a:rect l="l" t="t" r="r" b="b"/>
            <a:pathLst>
              <a:path w="4574113" h="3812472" extrusionOk="0">
                <a:moveTo>
                  <a:pt x="2768595" y="2476119"/>
                </a:moveTo>
                <a:cubicBezTo>
                  <a:pt x="2768595" y="2476119"/>
                  <a:pt x="2768595" y="2476119"/>
                  <a:pt x="3374676" y="2476119"/>
                </a:cubicBezTo>
                <a:cubicBezTo>
                  <a:pt x="3384493" y="2476119"/>
                  <a:pt x="3394066" y="2477423"/>
                  <a:pt x="3403209" y="2479909"/>
                </a:cubicBezTo>
                <a:lnTo>
                  <a:pt x="3422833" y="2488137"/>
                </a:lnTo>
                <a:lnTo>
                  <a:pt x="3410840" y="2508879"/>
                </a:lnTo>
                <a:cubicBezTo>
                  <a:pt x="3302401" y="2696426"/>
                  <a:pt x="3163600" y="2936487"/>
                  <a:pt x="2985934" y="3243764"/>
                </a:cubicBezTo>
                <a:cubicBezTo>
                  <a:pt x="2933195" y="3334842"/>
                  <a:pt x="2838263" y="3390890"/>
                  <a:pt x="2732784" y="3390890"/>
                </a:cubicBezTo>
                <a:cubicBezTo>
                  <a:pt x="2732784" y="3390890"/>
                  <a:pt x="2732784" y="3390890"/>
                  <a:pt x="2529297" y="3390890"/>
                </a:cubicBezTo>
                <a:lnTo>
                  <a:pt x="2505559" y="3390890"/>
                </a:lnTo>
                <a:lnTo>
                  <a:pt x="2482907" y="3351884"/>
                </a:lnTo>
                <a:cubicBezTo>
                  <a:pt x="2451367" y="3297569"/>
                  <a:pt x="2414666" y="3234367"/>
                  <a:pt x="2371959" y="3160822"/>
                </a:cubicBezTo>
                <a:cubicBezTo>
                  <a:pt x="2352324" y="3128217"/>
                  <a:pt x="2352324" y="3086483"/>
                  <a:pt x="2371959" y="3053878"/>
                </a:cubicBezTo>
                <a:cubicBezTo>
                  <a:pt x="2371959" y="3053878"/>
                  <a:pt x="2371959" y="3053878"/>
                  <a:pt x="2675654" y="2530895"/>
                </a:cubicBezTo>
                <a:cubicBezTo>
                  <a:pt x="2693981" y="2496986"/>
                  <a:pt x="2730633" y="2476119"/>
                  <a:pt x="2768595" y="2476119"/>
                </a:cubicBezTo>
                <a:close/>
                <a:moveTo>
                  <a:pt x="3909778" y="676847"/>
                </a:moveTo>
                <a:cubicBezTo>
                  <a:pt x="3909778" y="676847"/>
                  <a:pt x="3909778" y="676847"/>
                  <a:pt x="4305516" y="676847"/>
                </a:cubicBezTo>
                <a:cubicBezTo>
                  <a:pt x="4331158" y="676847"/>
                  <a:pt x="4354235" y="690472"/>
                  <a:pt x="4367056" y="712612"/>
                </a:cubicBezTo>
                <a:cubicBezTo>
                  <a:pt x="4367056" y="712612"/>
                  <a:pt x="4367056" y="712612"/>
                  <a:pt x="4564498" y="1054092"/>
                </a:cubicBezTo>
                <a:cubicBezTo>
                  <a:pt x="4577319" y="1075382"/>
                  <a:pt x="4577319" y="1102632"/>
                  <a:pt x="4564498" y="1123921"/>
                </a:cubicBezTo>
                <a:cubicBezTo>
                  <a:pt x="4564498" y="1123921"/>
                  <a:pt x="4564498" y="1123921"/>
                  <a:pt x="4367056" y="1465401"/>
                </a:cubicBezTo>
                <a:cubicBezTo>
                  <a:pt x="4354235" y="1487542"/>
                  <a:pt x="4331158" y="1501167"/>
                  <a:pt x="4305516" y="1501167"/>
                </a:cubicBezTo>
                <a:cubicBezTo>
                  <a:pt x="4305516" y="1501167"/>
                  <a:pt x="4305516" y="1501167"/>
                  <a:pt x="3909778" y="1501167"/>
                </a:cubicBezTo>
                <a:cubicBezTo>
                  <a:pt x="3884990" y="1501167"/>
                  <a:pt x="3861058" y="1487542"/>
                  <a:pt x="3849091" y="1465401"/>
                </a:cubicBezTo>
                <a:cubicBezTo>
                  <a:pt x="3849091" y="1465401"/>
                  <a:pt x="3849091" y="1465401"/>
                  <a:pt x="3650795" y="1123921"/>
                </a:cubicBezTo>
                <a:cubicBezTo>
                  <a:pt x="3637974" y="1102632"/>
                  <a:pt x="3637974" y="1075382"/>
                  <a:pt x="3650795" y="1054092"/>
                </a:cubicBezTo>
                <a:cubicBezTo>
                  <a:pt x="3650795" y="1054092"/>
                  <a:pt x="3650795" y="1054092"/>
                  <a:pt x="3849091" y="712612"/>
                </a:cubicBezTo>
                <a:cubicBezTo>
                  <a:pt x="3861058" y="690472"/>
                  <a:pt x="3884990" y="676847"/>
                  <a:pt x="3909778" y="676847"/>
                </a:cubicBezTo>
                <a:close/>
                <a:moveTo>
                  <a:pt x="1104892" y="0"/>
                </a:moveTo>
                <a:cubicBezTo>
                  <a:pt x="1104892" y="0"/>
                  <a:pt x="1104892" y="0"/>
                  <a:pt x="2732784" y="0"/>
                </a:cubicBezTo>
                <a:cubicBezTo>
                  <a:pt x="2838263" y="0"/>
                  <a:pt x="2933195" y="56047"/>
                  <a:pt x="2985934" y="147125"/>
                </a:cubicBezTo>
                <a:cubicBezTo>
                  <a:pt x="2985934" y="147125"/>
                  <a:pt x="2985934" y="147125"/>
                  <a:pt x="3798122" y="1551823"/>
                </a:cubicBezTo>
                <a:cubicBezTo>
                  <a:pt x="3850862" y="1639397"/>
                  <a:pt x="3850862" y="1751493"/>
                  <a:pt x="3798122" y="1839068"/>
                </a:cubicBezTo>
                <a:cubicBezTo>
                  <a:pt x="3798122" y="1839068"/>
                  <a:pt x="3798122" y="1839068"/>
                  <a:pt x="3496551" y="2360642"/>
                </a:cubicBezTo>
                <a:lnTo>
                  <a:pt x="3471135" y="2404597"/>
                </a:lnTo>
                <a:lnTo>
                  <a:pt x="3472029" y="2404972"/>
                </a:lnTo>
                <a:cubicBezTo>
                  <a:pt x="3490302" y="2415638"/>
                  <a:pt x="3505806" y="2431084"/>
                  <a:pt x="3516881" y="2450209"/>
                </a:cubicBezTo>
                <a:cubicBezTo>
                  <a:pt x="3516881" y="2450209"/>
                  <a:pt x="3516881" y="2450209"/>
                  <a:pt x="3857970" y="3040131"/>
                </a:cubicBezTo>
                <a:cubicBezTo>
                  <a:pt x="3880120" y="3076909"/>
                  <a:pt x="3880120" y="3123985"/>
                  <a:pt x="3857970" y="3160764"/>
                </a:cubicBezTo>
                <a:cubicBezTo>
                  <a:pt x="3857970" y="3160764"/>
                  <a:pt x="3857970" y="3160764"/>
                  <a:pt x="3516881" y="3750684"/>
                </a:cubicBezTo>
                <a:cubicBezTo>
                  <a:pt x="3494732" y="3788933"/>
                  <a:pt x="3454864" y="3812472"/>
                  <a:pt x="3410567" y="3812472"/>
                </a:cubicBezTo>
                <a:cubicBezTo>
                  <a:pt x="3410567" y="3812472"/>
                  <a:pt x="3410567" y="3812472"/>
                  <a:pt x="2726911" y="3812472"/>
                </a:cubicBezTo>
                <a:cubicBezTo>
                  <a:pt x="2684090" y="3812472"/>
                  <a:pt x="2642747" y="3788933"/>
                  <a:pt x="2622074" y="3750684"/>
                </a:cubicBezTo>
                <a:cubicBezTo>
                  <a:pt x="2622074" y="3750684"/>
                  <a:pt x="2622074" y="3750684"/>
                  <a:pt x="2438330" y="3434265"/>
                </a:cubicBezTo>
                <a:lnTo>
                  <a:pt x="2417573" y="3398519"/>
                </a:lnTo>
                <a:lnTo>
                  <a:pt x="2433905" y="3398519"/>
                </a:lnTo>
                <a:lnTo>
                  <a:pt x="2511101" y="3398519"/>
                </a:lnTo>
                <a:lnTo>
                  <a:pt x="2544636" y="3456269"/>
                </a:lnTo>
                <a:cubicBezTo>
                  <a:pt x="2672757" y="3676902"/>
                  <a:pt x="2672757" y="3676902"/>
                  <a:pt x="2672757" y="3676902"/>
                </a:cubicBezTo>
                <a:cubicBezTo>
                  <a:pt x="2691084" y="3710811"/>
                  <a:pt x="2727737" y="3731679"/>
                  <a:pt x="2765699" y="3731679"/>
                </a:cubicBezTo>
                <a:cubicBezTo>
                  <a:pt x="3371780" y="3731679"/>
                  <a:pt x="3371780" y="3731679"/>
                  <a:pt x="3371780" y="3731679"/>
                </a:cubicBezTo>
                <a:cubicBezTo>
                  <a:pt x="3411050" y="3731679"/>
                  <a:pt x="3446394" y="3710811"/>
                  <a:pt x="3466029" y="3676902"/>
                </a:cubicBezTo>
                <a:cubicBezTo>
                  <a:pt x="3768415" y="3153920"/>
                  <a:pt x="3768415" y="3153920"/>
                  <a:pt x="3768415" y="3153920"/>
                </a:cubicBezTo>
                <a:cubicBezTo>
                  <a:pt x="3788051" y="3121314"/>
                  <a:pt x="3788051" y="3079580"/>
                  <a:pt x="3768415" y="3046975"/>
                </a:cubicBezTo>
                <a:cubicBezTo>
                  <a:pt x="3466029" y="2523992"/>
                  <a:pt x="3466029" y="2523992"/>
                  <a:pt x="3466029" y="2523992"/>
                </a:cubicBezTo>
                <a:cubicBezTo>
                  <a:pt x="3456211" y="2507037"/>
                  <a:pt x="3442467" y="2493343"/>
                  <a:pt x="3426268" y="2483888"/>
                </a:cubicBezTo>
                <a:lnTo>
                  <a:pt x="3421667" y="2481960"/>
                </a:lnTo>
                <a:lnTo>
                  <a:pt x="3446331" y="2439303"/>
                </a:lnTo>
                <a:lnTo>
                  <a:pt x="3464674" y="2407578"/>
                </a:lnTo>
                <a:lnTo>
                  <a:pt x="3445649" y="2399601"/>
                </a:lnTo>
                <a:cubicBezTo>
                  <a:pt x="3435335" y="2396796"/>
                  <a:pt x="3424538" y="2395325"/>
                  <a:pt x="3413464" y="2395325"/>
                </a:cubicBezTo>
                <a:cubicBezTo>
                  <a:pt x="2729808" y="2395325"/>
                  <a:pt x="2729808" y="2395325"/>
                  <a:pt x="2729808" y="2395325"/>
                </a:cubicBezTo>
                <a:cubicBezTo>
                  <a:pt x="2686987" y="2395325"/>
                  <a:pt x="2645644" y="2418863"/>
                  <a:pt x="2624971" y="2457112"/>
                </a:cubicBezTo>
                <a:cubicBezTo>
                  <a:pt x="2282405" y="3047034"/>
                  <a:pt x="2282405" y="3047034"/>
                  <a:pt x="2282405" y="3047034"/>
                </a:cubicBezTo>
                <a:cubicBezTo>
                  <a:pt x="2260256" y="3083811"/>
                  <a:pt x="2260256" y="3130887"/>
                  <a:pt x="2282405" y="3167666"/>
                </a:cubicBezTo>
                <a:cubicBezTo>
                  <a:pt x="2325225" y="3241406"/>
                  <a:pt x="2362693" y="3305929"/>
                  <a:pt x="2395478" y="3362386"/>
                </a:cubicBezTo>
                <a:lnTo>
                  <a:pt x="2412031" y="3390890"/>
                </a:lnTo>
                <a:lnTo>
                  <a:pt x="2335350" y="3390890"/>
                </a:lnTo>
                <a:cubicBezTo>
                  <a:pt x="2096889" y="3390890"/>
                  <a:pt x="1715352" y="3390890"/>
                  <a:pt x="1104892" y="3390890"/>
                </a:cubicBezTo>
                <a:cubicBezTo>
                  <a:pt x="1002929" y="3390890"/>
                  <a:pt x="904482" y="3334842"/>
                  <a:pt x="855258" y="3243764"/>
                </a:cubicBezTo>
                <a:cubicBezTo>
                  <a:pt x="855258" y="3243764"/>
                  <a:pt x="855258" y="3243764"/>
                  <a:pt x="39555" y="1839068"/>
                </a:cubicBezTo>
                <a:cubicBezTo>
                  <a:pt x="-13185" y="1751493"/>
                  <a:pt x="-13185" y="1639397"/>
                  <a:pt x="39555" y="1551823"/>
                </a:cubicBezTo>
                <a:cubicBezTo>
                  <a:pt x="39555" y="1551823"/>
                  <a:pt x="39555" y="1551823"/>
                  <a:pt x="855258" y="147125"/>
                </a:cubicBezTo>
                <a:cubicBezTo>
                  <a:pt x="904482" y="56047"/>
                  <a:pt x="1002929" y="0"/>
                  <a:pt x="110489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994301" y="948775"/>
            <a:ext cx="2777597" cy="6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3200"/>
              <a:buFont typeface="Calibri"/>
              <a:buNone/>
            </a:pPr>
            <a:r>
              <a:rPr lang="zh-TW" sz="2800" u="none" strike="noStrike" cap="none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  <a:cs typeface="Microsoft JhengHei"/>
                <a:sym typeface="Microsoft JhengHei"/>
              </a:rPr>
              <a:t>創作</a:t>
            </a:r>
            <a:r>
              <a:rPr lang="zh-TW" sz="28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  <a:cs typeface="Microsoft JhengHei"/>
                <a:sym typeface="Microsoft JhengHei"/>
              </a:rPr>
              <a:t>目的</a:t>
            </a:r>
            <a:endParaRPr sz="2800" dirty="0">
              <a:solidFill>
                <a:srgbClr val="FFC000"/>
              </a:solidFill>
              <a:latin typeface="Noto Sans CJK TC" panose="020B0500000000000000" pitchFamily="34" charset="-128"/>
              <a:ea typeface="Noto Sans CJK TC" panose="020B0500000000000000" pitchFamily="34" charset="-128"/>
              <a:cs typeface="Microsoft JhengHei"/>
              <a:sym typeface="Microsoft JhengHei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994301" y="1777961"/>
            <a:ext cx="2777597" cy="2090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500"/>
              <a:buFont typeface="Arial"/>
              <a:buNone/>
            </a:pPr>
            <a:r>
              <a:rPr lang="zh-TW" sz="1600" u="none" strike="noStrike" cap="none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  <a:cs typeface="Microsoft JhengHei"/>
                <a:sym typeface="Microsoft JhengHei"/>
              </a:rPr>
              <a:t>讓玩家思考警察毆打民眾、甚至對民眾開槍的行為是否合情理。進而探討警察使用暴力的依據和範圍</a:t>
            </a:r>
            <a:r>
              <a:rPr lang="zh-TW" altLang="en-US" sz="1600" u="none" strike="noStrike" cap="none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  <a:cs typeface="Microsoft JhengHei"/>
                <a:sym typeface="Microsoft JhengHei"/>
              </a:rPr>
              <a:t>。</a:t>
            </a:r>
            <a:endParaRPr sz="1600" dirty="0">
              <a:solidFill>
                <a:srgbClr val="FFC000"/>
              </a:solidFill>
              <a:latin typeface="Noto Sans CJK TC" panose="020B0500000000000000" pitchFamily="34" charset="-128"/>
              <a:ea typeface="Noto Sans CJK TC" panose="020B0500000000000000" pitchFamily="34" charset="-128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593052" y="445024"/>
            <a:ext cx="8520600" cy="707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遊戲機制</a:t>
            </a:r>
            <a:endParaRPr sz="3200" dirty="0">
              <a:solidFill>
                <a:srgbClr val="FFC000"/>
              </a:solidFill>
              <a:latin typeface="Noto Sans CJK TC" panose="020B0500000000000000" pitchFamily="34" charset="-128"/>
              <a:ea typeface="Noto Sans CJK TC" panose="020B0500000000000000" pitchFamily="34" charset="-128"/>
            </a:endParaRPr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593052" y="1538653"/>
            <a:ext cx="8520600" cy="30302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TW" sz="18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遊戲平台</a:t>
            </a:r>
            <a:r>
              <a:rPr lang="zh-TW" altLang="en-US" sz="18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：</a:t>
            </a:r>
            <a:r>
              <a:rPr lang="zh-TW" sz="18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VR (HTC VIVE)</a:t>
            </a:r>
            <a:endParaRPr sz="1800" dirty="0">
              <a:solidFill>
                <a:srgbClr val="FFC000"/>
              </a:solidFill>
              <a:latin typeface="Noto Sans CJK TC" panose="020B0500000000000000" pitchFamily="34" charset="-128"/>
              <a:ea typeface="Noto Sans CJK TC" panose="020B0500000000000000" pitchFamily="34" charset="-128"/>
            </a:endParaRPr>
          </a:p>
          <a:p>
            <a:pPr marL="0" indent="0">
              <a:lnSpc>
                <a:spcPct val="150000"/>
              </a:lnSpc>
              <a:spcBef>
                <a:spcPts val="1600"/>
              </a:spcBef>
              <a:buNone/>
            </a:pPr>
            <a:r>
              <a:rPr lang="zh-TW" sz="18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玩法</a:t>
            </a:r>
            <a:r>
              <a:rPr lang="zh-TW" altLang="en-US" sz="18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：</a:t>
            </a:r>
            <a:r>
              <a:rPr lang="zh-TW" sz="18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操控腳色使用棍棒、手槍擊敗從走廊襲擊過來的敵人</a:t>
            </a:r>
            <a:endParaRPr lang="zh-TW" altLang="en-US" sz="1800" dirty="0">
              <a:solidFill>
                <a:srgbClr val="FFC000"/>
              </a:solidFill>
              <a:latin typeface="Noto Sans CJK TC" panose="020B0500000000000000" pitchFamily="34" charset="-128"/>
              <a:ea typeface="Noto Sans CJK TC" panose="020B0500000000000000" pitchFamily="34" charset="-128"/>
            </a:endParaRPr>
          </a:p>
          <a:p>
            <a:pPr marL="0" indent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altLang="en-US" sz="18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遊戲視角：第一人稱視角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02554"/>
            <a:ext cx="9144004" cy="3594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86;p17">
            <a:extLst>
              <a:ext uri="{FF2B5EF4-FFF2-40B4-BE49-F238E27FC236}">
                <a16:creationId xmlns:a16="http://schemas.microsoft.com/office/drawing/2014/main" id="{AE9678DE-48DF-CE42-87D0-DDB6CDD23277}"/>
              </a:ext>
            </a:extLst>
          </p:cNvPr>
          <p:cNvSpPr txBox="1">
            <a:spLocks/>
          </p:cNvSpPr>
          <p:nvPr/>
        </p:nvSpPr>
        <p:spPr>
          <a:xfrm>
            <a:off x="593052" y="445024"/>
            <a:ext cx="8520600" cy="70745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342900" rtl="0" eaLnBrk="1" latinLnBrk="0" hangingPunct="1">
              <a:spcBef>
                <a:spcPts val="0"/>
              </a:spcBef>
              <a:spcAft>
                <a:spcPts val="0"/>
              </a:spcAft>
              <a:buSzPts val="2800"/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tx2"/>
                </a:solidFill>
              </a:defRPr>
            </a:lvl9pPr>
          </a:lstStyle>
          <a:p>
            <a:r>
              <a:rPr lang="zh-TW" altLang="en-US" sz="32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遊戲場景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604030" y="3947210"/>
            <a:ext cx="927900" cy="3346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6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警察</a:t>
            </a:r>
            <a:endParaRPr sz="1600" dirty="0">
              <a:solidFill>
                <a:srgbClr val="FFC000"/>
              </a:solidFill>
              <a:latin typeface="Noto Sans CJK TC" panose="020B0500000000000000" pitchFamily="34" charset="-128"/>
              <a:ea typeface="Noto Sans CJK TC" panose="020B0500000000000000" pitchFamily="34" charset="-128"/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body" idx="4294967295"/>
          </p:nvPr>
        </p:nvSpPr>
        <p:spPr>
          <a:xfrm>
            <a:off x="6893840" y="4018081"/>
            <a:ext cx="927100" cy="3126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6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敵人</a:t>
            </a:r>
            <a:endParaRPr sz="1600" dirty="0">
              <a:solidFill>
                <a:srgbClr val="FFC000"/>
              </a:solidFill>
              <a:latin typeface="Noto Sans CJK TC" panose="020B0500000000000000" pitchFamily="34" charset="-128"/>
              <a:ea typeface="Noto Sans CJK TC" panose="020B0500000000000000" pitchFamily="34" charset="-128"/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2345" y="1175982"/>
            <a:ext cx="2095875" cy="393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540" b="89947" l="3226" r="89643">
                        <a14:foregroundMark x1="24958" y1="9596" x2="57725" y2="6550"/>
                        <a14:foregroundMark x1="57725" y1="6550" x2="25806" y2="10434"/>
                        <a14:foregroundMark x1="25806" y1="10434" x2="59083" y2="9825"/>
                        <a14:foregroundMark x1="59083" y1="9825" x2="60951" y2="7692"/>
                        <a14:foregroundMark x1="6112" y1="67327" x2="22581" y2="70069"/>
                        <a14:foregroundMark x1="9156" y1="69769" x2="6282" y2="67555"/>
                        <a14:foregroundMark x1="15568" y1="74708" x2="10312" y2="70660"/>
                        <a14:foregroundMark x1="6282" y1="67555" x2="27504" y2="79132"/>
                        <a14:foregroundMark x1="27504" y1="79132" x2="22593" y2="79799"/>
                        <a14:backgroundMark x1="9168" y1="7692" x2="9168" y2="7692"/>
                        <a14:backgroundMark x1="0" y1="71668" x2="0" y2="71668"/>
                        <a14:backgroundMark x1="0" y1="69231" x2="0" y2="69231"/>
                        <a14:backgroundMark x1="679" y1="69459" x2="679" y2="69459"/>
                        <a14:backgroundMark x1="1188" y1="69459" x2="1188" y2="69459"/>
                        <a14:backgroundMark x1="2377" y1="69231" x2="2377" y2="69231"/>
                        <a14:backgroundMark x1="1868" y1="69459" x2="1868" y2="69459"/>
                        <a14:backgroundMark x1="2377" y1="70069" x2="2377" y2="70069"/>
                        <a14:backgroundMark x1="3056" y1="70069" x2="3056" y2="70069"/>
                        <a14:backgroundMark x1="1868" y1="69764" x2="1868" y2="69764"/>
                        <a14:backgroundMark x1="3565" y1="68469" x2="21222" y2="81264"/>
                        <a14:backgroundMark x1="21222" y1="81264" x2="3565" y2="68393"/>
                        <a14:backgroundMark x1="3565" y1="68393" x2="7980" y2="7128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96173" y="1441405"/>
            <a:ext cx="1442088" cy="321465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86;p17">
            <a:extLst>
              <a:ext uri="{FF2B5EF4-FFF2-40B4-BE49-F238E27FC236}">
                <a16:creationId xmlns:a16="http://schemas.microsoft.com/office/drawing/2014/main" id="{7FC91CBB-1085-7647-9432-42DA50D672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3052" y="445024"/>
            <a:ext cx="8520600" cy="707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遊戲</a:t>
            </a:r>
            <a:r>
              <a:rPr lang="zh-TW" altLang="en-US" sz="32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角色</a:t>
            </a:r>
            <a:endParaRPr sz="3200" dirty="0">
              <a:solidFill>
                <a:srgbClr val="FFC000"/>
              </a:solidFill>
              <a:latin typeface="Noto Sans CJK TC" panose="020B0500000000000000" pitchFamily="34" charset="-128"/>
              <a:ea typeface="Noto Sans CJK TC" panose="020B0500000000000000" pitchFamily="34" charset="-12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6786" y="0"/>
            <a:ext cx="440711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6;p17">
            <a:extLst>
              <a:ext uri="{FF2B5EF4-FFF2-40B4-BE49-F238E27FC236}">
                <a16:creationId xmlns:a16="http://schemas.microsoft.com/office/drawing/2014/main" id="{5B25D746-8A0A-CE48-8976-59F1EDB60A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72484" y="442321"/>
            <a:ext cx="602702" cy="4258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遊戲</a:t>
            </a:r>
            <a:r>
              <a:rPr lang="zh-TW" altLang="en-US" sz="3200" dirty="0">
                <a:solidFill>
                  <a:srgbClr val="FFC000"/>
                </a:solidFill>
                <a:latin typeface="Noto Sans CJK TC" panose="020B0500000000000000" pitchFamily="34" charset="-128"/>
                <a:ea typeface="Noto Sans CJK TC" panose="020B0500000000000000" pitchFamily="34" charset="-128"/>
              </a:rPr>
              <a:t>流程</a:t>
            </a:r>
            <a:endParaRPr sz="3200" dirty="0">
              <a:solidFill>
                <a:srgbClr val="FFC000"/>
              </a:solidFill>
              <a:latin typeface="Noto Sans CJK TC" panose="020B0500000000000000" pitchFamily="34" charset="-128"/>
              <a:ea typeface="Noto Sans CJK TC" panose="020B0500000000000000" pitchFamily="34" charset="-128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{AEB83B8B-E049-6B4D-9A0E-8D574D3884F2}tf10001062</Template>
  <TotalTime>29</TotalTime>
  <Words>375</Words>
  <Application>Microsoft Macintosh PowerPoint</Application>
  <PresentationFormat>如螢幕大小 (16:9)</PresentationFormat>
  <Paragraphs>21</Paragraphs>
  <Slides>7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4" baseType="lpstr">
      <vt:lpstr>Noto Sans CJK TC</vt:lpstr>
      <vt:lpstr>Noto Sans CJK TC DemiLight</vt:lpstr>
      <vt:lpstr>Arial</vt:lpstr>
      <vt:lpstr>Calibri</vt:lpstr>
      <vt:lpstr>Century Gothic</vt:lpstr>
      <vt:lpstr>Wingdings 3</vt:lpstr>
      <vt:lpstr>離子</vt:lpstr>
      <vt:lpstr>XR Project 1</vt:lpstr>
      <vt:lpstr>故事情節</vt:lpstr>
      <vt:lpstr>PowerPoint 簡報</vt:lpstr>
      <vt:lpstr>遊戲機制</vt:lpstr>
      <vt:lpstr>PowerPoint 簡報</vt:lpstr>
      <vt:lpstr>遊戲角色</vt:lpstr>
      <vt:lpstr>遊戲流程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XR Project1</dc:title>
  <cp:lastModifiedBy>Yu-Wen Pu</cp:lastModifiedBy>
  <cp:revision>5</cp:revision>
  <dcterms:modified xsi:type="dcterms:W3CDTF">2020-03-18T15:54:59Z</dcterms:modified>
</cp:coreProperties>
</file>